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EB Garamond"/>
      <p:regular r:id="rId20"/>
      <p:bold r:id="rId21"/>
      <p:italic r:id="rId22"/>
      <p:boldItalic r:id="rId23"/>
    </p:embeddedFont>
    <p:embeddedFont>
      <p:font typeface="Average"/>
      <p:regular r:id="rId24"/>
    </p:embeddedFont>
    <p:embeddedFont>
      <p:font typeface="Oswald"/>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BGaramond-regular.fntdata"/><Relationship Id="rId22" Type="http://schemas.openxmlformats.org/officeDocument/2006/relationships/font" Target="fonts/EBGaramond-italic.fntdata"/><Relationship Id="rId21" Type="http://schemas.openxmlformats.org/officeDocument/2006/relationships/font" Target="fonts/EBGaramond-bold.fntdata"/><Relationship Id="rId24" Type="http://schemas.openxmlformats.org/officeDocument/2006/relationships/font" Target="fonts/Average-regular.fntdata"/><Relationship Id="rId23" Type="http://schemas.openxmlformats.org/officeDocument/2006/relationships/font" Target="fonts/EBGaramon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bold.fntdata"/><Relationship Id="rId25"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e6e05e1f51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e6e05e1f51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jazmyne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6e93c080b_5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6e93c080b_5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Jazmyne</a:t>
            </a:r>
            <a:endParaRPr/>
          </a:p>
          <a:p>
            <a:pPr indent="0" lvl="0" marL="0" rtl="0" algn="l">
              <a:spcBef>
                <a:spcPts val="0"/>
              </a:spcBef>
              <a:spcAft>
                <a:spcPts val="0"/>
              </a:spcAft>
              <a:buNone/>
            </a:pPr>
            <a:r>
              <a:rPr lang="en"/>
              <a:t>The top is a </a:t>
            </a:r>
            <a:r>
              <a:rPr lang="en"/>
              <a:t>continuation</a:t>
            </a:r>
            <a:r>
              <a:rPr lang="en"/>
              <a:t> of inserting the color combo text files. And now heres our function! Our </a:t>
            </a:r>
            <a:r>
              <a:rPr lang="en"/>
              <a:t>initial</a:t>
            </a:r>
            <a:r>
              <a:rPr lang="en"/>
              <a:t> thoughts for the function was to insert a category number for a moccasin and then the function would find the color combination it is most similar to and print it out. But our function ran into some issues. As you can see, from running our function we got an </a:t>
            </a:r>
            <a:r>
              <a:rPr lang="en"/>
              <a:t>unwanted</a:t>
            </a:r>
            <a:r>
              <a:rPr lang="en"/>
              <a:t> result and we couldn’t figure out what we needed to change to get the right result. </a:t>
            </a:r>
            <a:r>
              <a:rPr lang="en">
                <a:solidFill>
                  <a:schemeClr val="dk1"/>
                </a:solidFill>
              </a:rPr>
              <a:t>We included the five color combination file but ran into an issue involving exceeding our data limit so we just commented it out of the function.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6e05e1f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e6e05e1f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Jazmyne</a:t>
            </a:r>
            <a:endParaRPr/>
          </a:p>
          <a:p>
            <a:pPr indent="0" lvl="0" marL="0" rtl="0" algn="l">
              <a:spcBef>
                <a:spcPts val="0"/>
              </a:spcBef>
              <a:spcAft>
                <a:spcPts val="0"/>
              </a:spcAft>
              <a:buNone/>
            </a:pPr>
            <a:r>
              <a:rPr lang="en"/>
              <a:t>After doing all of the project work we could, we came to some final conclusions: Since our coding was not successful, we dont know if our hypothesis about the abundant moccasin colors was correct or not. The next conclusion we had was that we need more time. We spent time trying to work out our plans of execution, but we needed more time to actually try more things out on our code so we could get successful results. And lastly communication is key. Although we did not have any communication problems working on this project, we realized the importance of communication especially during this time of confusion we had. Through communication we were able to talk out our ideas and help each other put their ideas on the screen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6e05e1f5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6e05e1f5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Alicia - solutions</a:t>
            </a:r>
            <a:endParaRPr/>
          </a:p>
          <a:p>
            <a:pPr indent="0" lvl="0" marL="0" rtl="0" algn="l">
              <a:spcBef>
                <a:spcPts val="0"/>
              </a:spcBef>
              <a:spcAft>
                <a:spcPts val="0"/>
              </a:spcAft>
              <a:buNone/>
            </a:pPr>
            <a:r>
              <a:rPr lang="en"/>
              <a:t>Rashini - challenges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Initially, we were having trouble interpreting what the questions were asking us to do, so we were </a:t>
            </a:r>
            <a:r>
              <a:rPr lang="en"/>
              <a:t>feeling</a:t>
            </a:r>
            <a:r>
              <a:rPr lang="en"/>
              <a:t> stressed because we couldn’t start the challenging task.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biggest challenge was coming up with the function, from our brainstorming session we came up with a few approaches to making the function in hopes that they would work, but when it came down to running them, they did not work.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6e05e1f5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6e05e1f5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Damaris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in the future we would like to have more time to work on the function and execute it. We had multiple errors, and if we had more time to figure out how to solve those errors, we think </a:t>
            </a:r>
            <a:r>
              <a:rPr lang="en"/>
              <a:t>our</a:t>
            </a:r>
            <a:r>
              <a:rPr lang="en"/>
              <a:t> project would have been more successful. We also would like to use the results from the project to bring more attention to Indigenous culture because sadly, it is a population that is slowly decreasing, and the more we can preserve the artifacts and heritage, the more we can keep that culture alive.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6e05e1f5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e6e05e1f5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Jazmyne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e6e93c080b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e6e93c080b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6e05e1f51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6e05e1f51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01600" rtl="0" algn="l">
              <a:lnSpc>
                <a:spcPct val="115000"/>
              </a:lnSpc>
              <a:spcBef>
                <a:spcPts val="1100"/>
              </a:spcBef>
              <a:spcAft>
                <a:spcPts val="0"/>
              </a:spcAft>
              <a:buNone/>
            </a:pPr>
            <a:r>
              <a:rPr b="1" lang="en">
                <a:solidFill>
                  <a:schemeClr val="dk1"/>
                </a:solidFill>
                <a:highlight>
                  <a:srgbClr val="FFFFFF"/>
                </a:highlight>
              </a:rPr>
              <a:t>Rashini</a:t>
            </a:r>
            <a:endParaRPr b="1">
              <a:solidFill>
                <a:schemeClr val="dk1"/>
              </a:solidFill>
              <a:highlight>
                <a:srgbClr val="FFFFFF"/>
              </a:highlight>
            </a:endParaRPr>
          </a:p>
          <a:p>
            <a:pPr indent="0" lvl="0" marL="0" marR="101600" rtl="0" algn="l">
              <a:lnSpc>
                <a:spcPct val="115000"/>
              </a:lnSpc>
              <a:spcBef>
                <a:spcPts val="1100"/>
              </a:spcBef>
              <a:spcAft>
                <a:spcPts val="0"/>
              </a:spcAft>
              <a:buNone/>
            </a:pPr>
            <a:r>
              <a:rPr lang="en">
                <a:solidFill>
                  <a:schemeClr val="dk1"/>
                </a:solidFill>
                <a:highlight>
                  <a:srgbClr val="FFFFFF"/>
                </a:highlight>
              </a:rPr>
              <a:t>The type of moccasins depended on the time of year.</a:t>
            </a:r>
            <a:endParaRPr>
              <a:solidFill>
                <a:schemeClr val="dk1"/>
              </a:solidFill>
              <a:highlight>
                <a:srgbClr val="FFFFFF"/>
              </a:highlight>
            </a:endParaRPr>
          </a:p>
          <a:p>
            <a:pPr indent="0" lvl="0" marL="0" marR="101600" rtl="0" algn="l">
              <a:lnSpc>
                <a:spcPct val="115000"/>
              </a:lnSpc>
              <a:spcBef>
                <a:spcPts val="1100"/>
              </a:spcBef>
              <a:spcAft>
                <a:spcPts val="1100"/>
              </a:spcAft>
              <a:buNone/>
            </a:pPr>
            <a:r>
              <a:rPr lang="en">
                <a:solidFill>
                  <a:srgbClr val="333333"/>
                </a:solidFill>
                <a:highlight>
                  <a:srgbClr val="FFFFFF"/>
                </a:highlight>
              </a:rPr>
              <a:t>Traditional moccasins were shoes made of deerskin, or other soft leather, the sole and upper part being one piece. They were sewn and secured by strong sinew or buckskin. Additional interesting information and facts, together with pictures of moccasins, are described in this article.</a:t>
            </a:r>
            <a:endParaRPr>
              <a:solidFill>
                <a:schemeClr val="dk1"/>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6595dbc9ec64e0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595dbc9ec64e0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Rashini</a:t>
            </a:r>
            <a:endParaRPr/>
          </a:p>
          <a:p>
            <a:pPr indent="0" lvl="0" marL="0" rtl="0" algn="l">
              <a:spcBef>
                <a:spcPts val="0"/>
              </a:spcBef>
              <a:spcAft>
                <a:spcPts val="0"/>
              </a:spcAft>
              <a:buNone/>
            </a:pPr>
            <a:r>
              <a:rPr lang="en">
                <a:solidFill>
                  <a:schemeClr val="dk1"/>
                </a:solidFill>
                <a:highlight>
                  <a:schemeClr val="lt1"/>
                </a:highlight>
                <a:latin typeface="EB Garamond"/>
                <a:ea typeface="EB Garamond"/>
                <a:cs typeface="EB Garamond"/>
                <a:sym typeface="EB Garamond"/>
              </a:rPr>
              <a:t>Claire heckel </a:t>
            </a:r>
            <a:r>
              <a:rPr lang="en" sz="1200">
                <a:solidFill>
                  <a:schemeClr val="dk1"/>
                </a:solidFill>
                <a:highlight>
                  <a:schemeClr val="lt1"/>
                </a:highlight>
                <a:latin typeface="EB Garamond"/>
                <a:ea typeface="EB Garamond"/>
                <a:cs typeface="EB Garamond"/>
                <a:sym typeface="EB Garamond"/>
              </a:rPr>
              <a:t>created a data set based of her research, to show how the moccasins structures changed and developed over time.</a:t>
            </a:r>
            <a:endParaRPr>
              <a:solidFill>
                <a:schemeClr val="dk1"/>
              </a:solidFill>
              <a:highlight>
                <a:schemeClr val="lt1"/>
              </a:highlight>
              <a:latin typeface="EB Garamond"/>
              <a:ea typeface="EB Garamond"/>
              <a:cs typeface="EB Garamond"/>
              <a:sym typeface="EB Garamon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6e05e1f51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6e05e1f51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Damaris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e6e93c080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e6e93c08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Damaris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6e93c080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6e93c080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Alicia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6e93c080b_5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6e93c080b_5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Damaris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wanted to get rid of the columns that we didn’t need, so we used the drop() method to get rid of the first couple of columns, and placed it into a variable names drop 1. Then we used the .loc attribute to isolate all of the colors in </a:t>
            </a:r>
            <a:r>
              <a:rPr lang="en"/>
              <a:t>the</a:t>
            </a:r>
            <a:r>
              <a:rPr lang="en"/>
              <a:t> dataframe and all the moccasins that correlate with the plains Indians. And we used the .head() method to show both datasets.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6e93c080b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6e93c080b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Rashini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just uploaded the color combination files and assigned them to variables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18.png"/><Relationship Id="rId5" Type="http://schemas.openxmlformats.org/officeDocument/2006/relationships/image" Target="../media/image17.jpg"/><Relationship Id="rId6"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Motifs and Moccasins</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Jazmyne, Damaris, Alicia, Rashini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Code</a:t>
            </a:r>
            <a:endParaRPr/>
          </a:p>
        </p:txBody>
      </p:sp>
      <p:pic>
        <p:nvPicPr>
          <p:cNvPr id="182" name="Google Shape;182;p22"/>
          <p:cNvPicPr preferRelativeResize="0"/>
          <p:nvPr/>
        </p:nvPicPr>
        <p:blipFill>
          <a:blip r:embed="rId3">
            <a:alphaModFix/>
          </a:blip>
          <a:stretch>
            <a:fillRect/>
          </a:stretch>
        </p:blipFill>
        <p:spPr>
          <a:xfrm>
            <a:off x="152400" y="1017725"/>
            <a:ext cx="8839204" cy="845939"/>
          </a:xfrm>
          <a:prstGeom prst="rect">
            <a:avLst/>
          </a:prstGeom>
          <a:noFill/>
          <a:ln>
            <a:noFill/>
          </a:ln>
        </p:spPr>
      </p:pic>
      <p:pic>
        <p:nvPicPr>
          <p:cNvPr id="183" name="Google Shape;183;p22"/>
          <p:cNvPicPr preferRelativeResize="0"/>
          <p:nvPr/>
        </p:nvPicPr>
        <p:blipFill>
          <a:blip r:embed="rId4">
            <a:alphaModFix/>
          </a:blip>
          <a:stretch>
            <a:fillRect/>
          </a:stretch>
        </p:blipFill>
        <p:spPr>
          <a:xfrm>
            <a:off x="152400" y="1938775"/>
            <a:ext cx="3835308" cy="2079100"/>
          </a:xfrm>
          <a:prstGeom prst="rect">
            <a:avLst/>
          </a:prstGeom>
          <a:noFill/>
          <a:ln>
            <a:noFill/>
          </a:ln>
        </p:spPr>
      </p:pic>
      <p:sp>
        <p:nvSpPr>
          <p:cNvPr id="184" name="Google Shape;184;p22"/>
          <p:cNvSpPr txBox="1"/>
          <p:nvPr/>
        </p:nvSpPr>
        <p:spPr>
          <a:xfrm>
            <a:off x="6259150" y="3847375"/>
            <a:ext cx="472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185" name="Google Shape;185;p22"/>
          <p:cNvSpPr/>
          <p:nvPr/>
        </p:nvSpPr>
        <p:spPr>
          <a:xfrm>
            <a:off x="442975" y="1970850"/>
            <a:ext cx="2559600" cy="1779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 name="Google Shape;186;p22"/>
          <p:cNvCxnSpPr>
            <a:stCxn id="185" idx="3"/>
          </p:cNvCxnSpPr>
          <p:nvPr/>
        </p:nvCxnSpPr>
        <p:spPr>
          <a:xfrm flipH="1" rot="10800000">
            <a:off x="3002575" y="2058300"/>
            <a:ext cx="319800" cy="1500"/>
          </a:xfrm>
          <a:prstGeom prst="straightConnector1">
            <a:avLst/>
          </a:prstGeom>
          <a:noFill/>
          <a:ln cap="flat" cmpd="sng" w="9525">
            <a:solidFill>
              <a:srgbClr val="6AA84F"/>
            </a:solidFill>
            <a:prstDash val="solid"/>
            <a:round/>
            <a:headEnd len="med" w="med" type="none"/>
            <a:tailEnd len="med" w="med" type="triangle"/>
          </a:ln>
        </p:spPr>
      </p:cxnSp>
      <p:sp>
        <p:nvSpPr>
          <p:cNvPr id="187" name="Google Shape;187;p22"/>
          <p:cNvSpPr/>
          <p:nvPr/>
        </p:nvSpPr>
        <p:spPr>
          <a:xfrm>
            <a:off x="3929325" y="1938825"/>
            <a:ext cx="5061900" cy="2079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txBox="1"/>
          <p:nvPr/>
        </p:nvSpPr>
        <p:spPr>
          <a:xfrm>
            <a:off x="3322375" y="1940738"/>
            <a:ext cx="5545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38761D"/>
                </a:solidFill>
                <a:highlight>
                  <a:srgbClr val="D9EAD3"/>
                </a:highlight>
                <a:latin typeface="Average"/>
                <a:ea typeface="Average"/>
                <a:cs typeface="Average"/>
                <a:sym typeface="Average"/>
              </a:rPr>
              <a:t>Defined the function, followed by </a:t>
            </a:r>
            <a:r>
              <a:rPr lang="en" sz="900">
                <a:solidFill>
                  <a:srgbClr val="38761D"/>
                </a:solidFill>
                <a:highlight>
                  <a:srgbClr val="D9EAD3"/>
                </a:highlight>
                <a:latin typeface="Average"/>
                <a:ea typeface="Average"/>
                <a:cs typeface="Average"/>
                <a:sym typeface="Average"/>
              </a:rPr>
              <a:t>the</a:t>
            </a:r>
            <a:r>
              <a:rPr lang="en" sz="900">
                <a:solidFill>
                  <a:srgbClr val="38761D"/>
                </a:solidFill>
                <a:highlight>
                  <a:srgbClr val="D9EAD3"/>
                </a:highlight>
                <a:latin typeface="Average"/>
                <a:ea typeface="Average"/>
                <a:cs typeface="Average"/>
                <a:sym typeface="Average"/>
              </a:rPr>
              <a:t> parameters</a:t>
            </a:r>
            <a:endParaRPr sz="900">
              <a:solidFill>
                <a:srgbClr val="38761D"/>
              </a:solidFill>
              <a:highlight>
                <a:srgbClr val="D9EAD3"/>
              </a:highlight>
              <a:latin typeface="Average"/>
              <a:ea typeface="Average"/>
              <a:cs typeface="Average"/>
              <a:sym typeface="Average"/>
            </a:endParaRPr>
          </a:p>
        </p:txBody>
      </p:sp>
      <p:sp>
        <p:nvSpPr>
          <p:cNvPr id="189" name="Google Shape;189;p22"/>
          <p:cNvSpPr/>
          <p:nvPr/>
        </p:nvSpPr>
        <p:spPr>
          <a:xfrm>
            <a:off x="566025" y="2184825"/>
            <a:ext cx="3363300" cy="267900"/>
          </a:xfrm>
          <a:prstGeom prst="roundRect">
            <a:avLst>
              <a:gd fmla="val 16667" name="adj"/>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 name="Google Shape;190;p22"/>
          <p:cNvCxnSpPr>
            <a:stCxn id="189" idx="3"/>
          </p:cNvCxnSpPr>
          <p:nvPr/>
        </p:nvCxnSpPr>
        <p:spPr>
          <a:xfrm>
            <a:off x="3929325" y="2318775"/>
            <a:ext cx="533400" cy="0"/>
          </a:xfrm>
          <a:prstGeom prst="straightConnector1">
            <a:avLst/>
          </a:prstGeom>
          <a:noFill/>
          <a:ln cap="flat" cmpd="sng" w="9525">
            <a:solidFill>
              <a:srgbClr val="0000FF"/>
            </a:solidFill>
            <a:prstDash val="solid"/>
            <a:round/>
            <a:headEnd len="med" w="med" type="none"/>
            <a:tailEnd len="med" w="med" type="triangle"/>
          </a:ln>
        </p:spPr>
      </p:cxnSp>
      <p:sp>
        <p:nvSpPr>
          <p:cNvPr id="191" name="Google Shape;191;p22"/>
          <p:cNvSpPr txBox="1"/>
          <p:nvPr/>
        </p:nvSpPr>
        <p:spPr>
          <a:xfrm>
            <a:off x="4421600" y="2148750"/>
            <a:ext cx="396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1155CC"/>
                </a:solidFill>
                <a:highlight>
                  <a:srgbClr val="C9DAF8"/>
                </a:highlight>
                <a:latin typeface="Average"/>
                <a:ea typeface="Average"/>
                <a:cs typeface="Average"/>
                <a:sym typeface="Average"/>
              </a:rPr>
              <a:t>Used .loc attribute to access the “CATNO” row from the adjusted data from the drop1 function </a:t>
            </a:r>
            <a:endParaRPr sz="900">
              <a:solidFill>
                <a:srgbClr val="1155CC"/>
              </a:solidFill>
              <a:highlight>
                <a:srgbClr val="C9DAF8"/>
              </a:highlight>
              <a:latin typeface="Average"/>
              <a:ea typeface="Average"/>
              <a:cs typeface="Average"/>
              <a:sym typeface="Average"/>
            </a:endParaRPr>
          </a:p>
        </p:txBody>
      </p:sp>
      <p:pic>
        <p:nvPicPr>
          <p:cNvPr id="192" name="Google Shape;192;p22"/>
          <p:cNvPicPr preferRelativeResize="0"/>
          <p:nvPr/>
        </p:nvPicPr>
        <p:blipFill>
          <a:blip r:embed="rId5">
            <a:alphaModFix/>
          </a:blip>
          <a:stretch>
            <a:fillRect/>
          </a:stretch>
        </p:blipFill>
        <p:spPr>
          <a:xfrm>
            <a:off x="152400" y="4092975"/>
            <a:ext cx="8839199" cy="106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198" name="Google Shape;19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SzPts val="2100"/>
              <a:buChar char="●"/>
            </a:pPr>
            <a:r>
              <a:rPr lang="en" sz="2100"/>
              <a:t>We are unsure if our hypothesis was correct or not</a:t>
            </a:r>
            <a:endParaRPr sz="2100"/>
          </a:p>
          <a:p>
            <a:pPr indent="-361950" lvl="0" marL="457200" rtl="0" algn="l">
              <a:lnSpc>
                <a:spcPct val="150000"/>
              </a:lnSpc>
              <a:spcBef>
                <a:spcPts val="0"/>
              </a:spcBef>
              <a:spcAft>
                <a:spcPts val="0"/>
              </a:spcAft>
              <a:buSzPts val="2100"/>
              <a:buChar char="●"/>
            </a:pPr>
            <a:r>
              <a:rPr lang="en" sz="2100"/>
              <a:t>We need </a:t>
            </a:r>
            <a:r>
              <a:rPr lang="en" sz="2100"/>
              <a:t>more</a:t>
            </a:r>
            <a:r>
              <a:rPr lang="en" sz="2100"/>
              <a:t> time to better </a:t>
            </a:r>
            <a:r>
              <a:rPr lang="en" sz="2100"/>
              <a:t>understand</a:t>
            </a:r>
            <a:r>
              <a:rPr lang="en" sz="2100"/>
              <a:t> the project</a:t>
            </a:r>
            <a:endParaRPr sz="2100"/>
          </a:p>
          <a:p>
            <a:pPr indent="-361950" lvl="0" marL="457200" rtl="0" algn="l">
              <a:lnSpc>
                <a:spcPct val="150000"/>
              </a:lnSpc>
              <a:spcBef>
                <a:spcPts val="0"/>
              </a:spcBef>
              <a:spcAft>
                <a:spcPts val="0"/>
              </a:spcAft>
              <a:buSzPts val="2100"/>
              <a:buChar char="●"/>
            </a:pPr>
            <a:r>
              <a:rPr lang="en" sz="2100"/>
              <a:t>Communication is key</a:t>
            </a:r>
            <a:endParaRPr sz="2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Challenges							Solutions</a:t>
            </a:r>
            <a:endParaRPr/>
          </a:p>
        </p:txBody>
      </p:sp>
      <p:sp>
        <p:nvSpPr>
          <p:cNvPr id="204" name="Google Shape;204;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sz="1800"/>
              <a:t>Our first challenge was trying to figure out how to go about the task</a:t>
            </a:r>
            <a:endParaRPr sz="1800"/>
          </a:p>
          <a:p>
            <a:pPr indent="-342900" lvl="0" marL="457200" rtl="0" algn="l">
              <a:lnSpc>
                <a:spcPct val="150000"/>
              </a:lnSpc>
              <a:spcBef>
                <a:spcPts val="0"/>
              </a:spcBef>
              <a:spcAft>
                <a:spcPts val="0"/>
              </a:spcAft>
              <a:buSzPts val="1800"/>
              <a:buChar char="●"/>
            </a:pPr>
            <a:r>
              <a:rPr lang="en" sz="1800"/>
              <a:t>Our biggest challenge was </a:t>
            </a:r>
            <a:r>
              <a:rPr lang="en" sz="1800"/>
              <a:t>trying</a:t>
            </a:r>
            <a:r>
              <a:rPr lang="en" sz="1800"/>
              <a:t> to figure out the “perfect”  function and trying to get it to work</a:t>
            </a:r>
            <a:endParaRPr sz="1800"/>
          </a:p>
        </p:txBody>
      </p:sp>
      <p:sp>
        <p:nvSpPr>
          <p:cNvPr id="205" name="Google Shape;205;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sz="1800"/>
              <a:t>We came together as a group and brainstormed what we should do to go about the challenge</a:t>
            </a:r>
            <a:endParaRPr sz="1800"/>
          </a:p>
          <a:p>
            <a:pPr indent="-342900" lvl="0" marL="457200" rtl="0" algn="l">
              <a:lnSpc>
                <a:spcPct val="150000"/>
              </a:lnSpc>
              <a:spcBef>
                <a:spcPts val="0"/>
              </a:spcBef>
              <a:spcAft>
                <a:spcPts val="0"/>
              </a:spcAft>
              <a:buSzPts val="1800"/>
              <a:buChar char="●"/>
            </a:pPr>
            <a:r>
              <a:rPr lang="en" sz="1800"/>
              <a:t>We have not yet found the “perfect” function, but we did still try our hardest using trial and error</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311700" y="991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00"/>
              <a:t>Next Steps</a:t>
            </a:r>
            <a:endParaRPr sz="3600"/>
          </a:p>
        </p:txBody>
      </p:sp>
      <p:sp>
        <p:nvSpPr>
          <p:cNvPr id="211" name="Google Shape;211;p25"/>
          <p:cNvSpPr txBox="1"/>
          <p:nvPr>
            <p:ph idx="1" type="body"/>
          </p:nvPr>
        </p:nvSpPr>
        <p:spPr>
          <a:xfrm>
            <a:off x="311700" y="1764450"/>
            <a:ext cx="8520600" cy="1939800"/>
          </a:xfrm>
          <a:prstGeom prst="rect">
            <a:avLst/>
          </a:prstGeom>
        </p:spPr>
        <p:txBody>
          <a:bodyPr anchorCtr="0" anchor="t" bIns="91425" lIns="91425" spcFirstLastPara="1" rIns="91425" wrap="square" tIns="91425">
            <a:noAutofit/>
          </a:bodyPr>
          <a:lstStyle/>
          <a:p>
            <a:pPr indent="-388302" lvl="0" marL="457200" rtl="0" algn="l">
              <a:lnSpc>
                <a:spcPct val="140000"/>
              </a:lnSpc>
              <a:spcBef>
                <a:spcPts val="0"/>
              </a:spcBef>
              <a:spcAft>
                <a:spcPts val="0"/>
              </a:spcAft>
              <a:buSzPts val="2515"/>
              <a:buChar char="●"/>
            </a:pPr>
            <a:r>
              <a:rPr lang="en" sz="2515"/>
              <a:t>More time to work on the function</a:t>
            </a:r>
            <a:endParaRPr sz="2515"/>
          </a:p>
          <a:p>
            <a:pPr indent="-388302" lvl="0" marL="457200" rtl="0" algn="l">
              <a:lnSpc>
                <a:spcPct val="140000"/>
              </a:lnSpc>
              <a:spcBef>
                <a:spcPts val="0"/>
              </a:spcBef>
              <a:spcAft>
                <a:spcPts val="0"/>
              </a:spcAft>
              <a:buSzPts val="2515"/>
              <a:buChar char="●"/>
            </a:pPr>
            <a:r>
              <a:rPr lang="en" sz="2515"/>
              <a:t>Use the results to bring attention to Indigenous culture</a:t>
            </a:r>
            <a:endParaRPr sz="2515"/>
          </a:p>
          <a:p>
            <a:pPr indent="0" lvl="0" marL="0" rtl="0" algn="l">
              <a:lnSpc>
                <a:spcPct val="140000"/>
              </a:lnSpc>
              <a:spcBef>
                <a:spcPts val="1200"/>
              </a:spcBef>
              <a:spcAft>
                <a:spcPts val="0"/>
              </a:spcAft>
              <a:buNone/>
            </a:pPr>
            <a:r>
              <a:t/>
            </a:r>
            <a:endParaRPr sz="2515"/>
          </a:p>
          <a:p>
            <a:pPr indent="0" lvl="0" marL="0" rtl="0" algn="l">
              <a:lnSpc>
                <a:spcPct val="140000"/>
              </a:lnSpc>
              <a:spcBef>
                <a:spcPts val="1200"/>
              </a:spcBef>
              <a:spcAft>
                <a:spcPts val="1200"/>
              </a:spcAft>
              <a:buSzPts val="852"/>
              <a:buNone/>
            </a:pPr>
            <a:r>
              <a:t/>
            </a:r>
            <a:endParaRPr sz="2515"/>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pic>
        <p:nvPicPr>
          <p:cNvPr id="216" name="Google Shape;216;p26"/>
          <p:cNvPicPr preferRelativeResize="0"/>
          <p:nvPr/>
        </p:nvPicPr>
        <p:blipFill>
          <a:blip r:embed="rId3">
            <a:alphaModFix/>
          </a:blip>
          <a:stretch>
            <a:fillRect/>
          </a:stretch>
        </p:blipFill>
        <p:spPr>
          <a:xfrm>
            <a:off x="722350" y="0"/>
            <a:ext cx="7369813"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682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500"/>
              <a:t>Intro to Team</a:t>
            </a:r>
            <a:endParaRPr sz="3500"/>
          </a:p>
        </p:txBody>
      </p:sp>
      <p:sp>
        <p:nvSpPr>
          <p:cNvPr id="66" name="Google Shape;66;p14"/>
          <p:cNvSpPr txBox="1"/>
          <p:nvPr/>
        </p:nvSpPr>
        <p:spPr>
          <a:xfrm>
            <a:off x="936675" y="3495275"/>
            <a:ext cx="1164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verage"/>
                <a:ea typeface="Average"/>
                <a:cs typeface="Average"/>
                <a:sym typeface="Average"/>
              </a:rPr>
              <a:t>Jazmyne</a:t>
            </a:r>
            <a:endParaRPr sz="2000">
              <a:solidFill>
                <a:schemeClr val="dk1"/>
              </a:solidFill>
              <a:latin typeface="Average"/>
              <a:ea typeface="Average"/>
              <a:cs typeface="Average"/>
              <a:sym typeface="Average"/>
            </a:endParaRPr>
          </a:p>
        </p:txBody>
      </p:sp>
      <p:sp>
        <p:nvSpPr>
          <p:cNvPr id="67" name="Google Shape;67;p14"/>
          <p:cNvSpPr txBox="1"/>
          <p:nvPr/>
        </p:nvSpPr>
        <p:spPr>
          <a:xfrm>
            <a:off x="2726100" y="3495275"/>
            <a:ext cx="1472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verage"/>
                <a:ea typeface="Average"/>
                <a:cs typeface="Average"/>
                <a:sym typeface="Average"/>
              </a:rPr>
              <a:t>Damaris</a:t>
            </a:r>
            <a:endParaRPr sz="2000">
              <a:solidFill>
                <a:schemeClr val="dk1"/>
              </a:solidFill>
              <a:latin typeface="Average"/>
              <a:ea typeface="Average"/>
              <a:cs typeface="Average"/>
              <a:sym typeface="Average"/>
            </a:endParaRPr>
          </a:p>
        </p:txBody>
      </p:sp>
      <p:sp>
        <p:nvSpPr>
          <p:cNvPr id="68" name="Google Shape;68;p14"/>
          <p:cNvSpPr txBox="1"/>
          <p:nvPr/>
        </p:nvSpPr>
        <p:spPr>
          <a:xfrm>
            <a:off x="4727200" y="3470975"/>
            <a:ext cx="129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verage"/>
                <a:ea typeface="Average"/>
                <a:cs typeface="Average"/>
                <a:sym typeface="Average"/>
              </a:rPr>
              <a:t>Alicia</a:t>
            </a:r>
            <a:endParaRPr sz="2000">
              <a:solidFill>
                <a:schemeClr val="dk1"/>
              </a:solidFill>
              <a:latin typeface="Average"/>
              <a:ea typeface="Average"/>
              <a:cs typeface="Average"/>
              <a:sym typeface="Average"/>
            </a:endParaRPr>
          </a:p>
        </p:txBody>
      </p:sp>
      <p:sp>
        <p:nvSpPr>
          <p:cNvPr id="69" name="Google Shape;69;p14"/>
          <p:cNvSpPr txBox="1"/>
          <p:nvPr/>
        </p:nvSpPr>
        <p:spPr>
          <a:xfrm>
            <a:off x="6541075" y="3470975"/>
            <a:ext cx="1796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verage"/>
                <a:ea typeface="Average"/>
                <a:cs typeface="Average"/>
                <a:sym typeface="Average"/>
              </a:rPr>
              <a:t>Rashini</a:t>
            </a:r>
            <a:endParaRPr sz="2000">
              <a:solidFill>
                <a:schemeClr val="dk1"/>
              </a:solidFill>
              <a:latin typeface="Average"/>
              <a:ea typeface="Average"/>
              <a:cs typeface="Average"/>
              <a:sym typeface="Average"/>
            </a:endParaRPr>
          </a:p>
        </p:txBody>
      </p:sp>
      <p:sp>
        <p:nvSpPr>
          <p:cNvPr id="70" name="Google Shape;70;p14"/>
          <p:cNvSpPr txBox="1"/>
          <p:nvPr/>
        </p:nvSpPr>
        <p:spPr>
          <a:xfrm>
            <a:off x="681825" y="1327750"/>
            <a:ext cx="1674600" cy="18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71" name="Google Shape;71;p14"/>
          <p:cNvSpPr txBox="1"/>
          <p:nvPr/>
        </p:nvSpPr>
        <p:spPr>
          <a:xfrm>
            <a:off x="4335825" y="1340450"/>
            <a:ext cx="1674600" cy="18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72" name="Google Shape;72;p14"/>
          <p:cNvSpPr txBox="1"/>
          <p:nvPr/>
        </p:nvSpPr>
        <p:spPr>
          <a:xfrm>
            <a:off x="2508825" y="1340450"/>
            <a:ext cx="1674600" cy="18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73" name="Google Shape;73;p14"/>
          <p:cNvSpPr txBox="1"/>
          <p:nvPr/>
        </p:nvSpPr>
        <p:spPr>
          <a:xfrm>
            <a:off x="6378225" y="1340450"/>
            <a:ext cx="1674600" cy="18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74" name="Google Shape;74;p14"/>
          <p:cNvSpPr txBox="1"/>
          <p:nvPr/>
        </p:nvSpPr>
        <p:spPr>
          <a:xfrm>
            <a:off x="936675" y="3921200"/>
            <a:ext cx="1164900" cy="8313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verage"/>
                <a:ea typeface="Average"/>
                <a:cs typeface="Average"/>
                <a:sym typeface="Average"/>
              </a:rPr>
              <a:t>Coding, coding presenter</a:t>
            </a:r>
            <a:endParaRPr>
              <a:latin typeface="Average"/>
              <a:ea typeface="Average"/>
              <a:cs typeface="Average"/>
              <a:sym typeface="Average"/>
            </a:endParaRPr>
          </a:p>
        </p:txBody>
      </p:sp>
      <p:sp>
        <p:nvSpPr>
          <p:cNvPr id="75" name="Google Shape;75;p14"/>
          <p:cNvSpPr txBox="1"/>
          <p:nvPr/>
        </p:nvSpPr>
        <p:spPr>
          <a:xfrm>
            <a:off x="2726100" y="3963575"/>
            <a:ext cx="1472100" cy="8313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verage"/>
                <a:ea typeface="Average"/>
                <a:cs typeface="Average"/>
                <a:sym typeface="Average"/>
              </a:rPr>
              <a:t>Slides presenter, moccasins research</a:t>
            </a:r>
            <a:endParaRPr>
              <a:latin typeface="Average"/>
              <a:ea typeface="Average"/>
              <a:cs typeface="Average"/>
              <a:sym typeface="Average"/>
            </a:endParaRPr>
          </a:p>
        </p:txBody>
      </p:sp>
      <p:sp>
        <p:nvSpPr>
          <p:cNvPr id="76" name="Google Shape;76;p14"/>
          <p:cNvSpPr txBox="1"/>
          <p:nvPr/>
        </p:nvSpPr>
        <p:spPr>
          <a:xfrm>
            <a:off x="4684100" y="3888400"/>
            <a:ext cx="6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77" name="Google Shape;77;p14"/>
          <p:cNvSpPr txBox="1"/>
          <p:nvPr/>
        </p:nvSpPr>
        <p:spPr>
          <a:xfrm>
            <a:off x="6149825" y="3987875"/>
            <a:ext cx="174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pic>
        <p:nvPicPr>
          <p:cNvPr id="78" name="Google Shape;78;p14"/>
          <p:cNvPicPr preferRelativeResize="0"/>
          <p:nvPr/>
        </p:nvPicPr>
        <p:blipFill rotWithShape="1">
          <a:blip r:embed="rId3">
            <a:alphaModFix/>
          </a:blip>
          <a:srcRect b="0" l="-2032" r="9216" t="0"/>
          <a:stretch/>
        </p:blipFill>
        <p:spPr>
          <a:xfrm>
            <a:off x="647025" y="1891088"/>
            <a:ext cx="1744200" cy="1361329"/>
          </a:xfrm>
          <a:prstGeom prst="rect">
            <a:avLst/>
          </a:prstGeom>
          <a:noFill/>
          <a:ln>
            <a:noFill/>
          </a:ln>
        </p:spPr>
      </p:pic>
      <p:sp>
        <p:nvSpPr>
          <p:cNvPr id="79" name="Google Shape;79;p14"/>
          <p:cNvSpPr txBox="1"/>
          <p:nvPr/>
        </p:nvSpPr>
        <p:spPr>
          <a:xfrm>
            <a:off x="6524575" y="3921200"/>
            <a:ext cx="1796400" cy="8313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verage"/>
                <a:ea typeface="Average"/>
                <a:cs typeface="Average"/>
                <a:sym typeface="Average"/>
              </a:rPr>
              <a:t>Slides formatting, Claire Heckle’s Data research</a:t>
            </a:r>
            <a:endParaRPr>
              <a:latin typeface="Average"/>
              <a:ea typeface="Average"/>
              <a:cs typeface="Average"/>
              <a:sym typeface="Average"/>
            </a:endParaRPr>
          </a:p>
        </p:txBody>
      </p:sp>
      <p:pic>
        <p:nvPicPr>
          <p:cNvPr id="80" name="Google Shape;80;p14"/>
          <p:cNvPicPr preferRelativeResize="0"/>
          <p:nvPr/>
        </p:nvPicPr>
        <p:blipFill rotWithShape="1">
          <a:blip r:embed="rId4">
            <a:alphaModFix/>
          </a:blip>
          <a:srcRect b="18395" l="17144" r="18013" t="10607"/>
          <a:stretch/>
        </p:blipFill>
        <p:spPr>
          <a:xfrm>
            <a:off x="2879712" y="1914313"/>
            <a:ext cx="1164875" cy="1314900"/>
          </a:xfrm>
          <a:prstGeom prst="rect">
            <a:avLst/>
          </a:prstGeom>
          <a:noFill/>
          <a:ln>
            <a:noFill/>
          </a:ln>
        </p:spPr>
      </p:pic>
      <p:sp>
        <p:nvSpPr>
          <p:cNvPr id="81" name="Google Shape;81;p14"/>
          <p:cNvSpPr txBox="1"/>
          <p:nvPr/>
        </p:nvSpPr>
        <p:spPr>
          <a:xfrm>
            <a:off x="4716825" y="3921200"/>
            <a:ext cx="1293600" cy="8313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verage"/>
                <a:ea typeface="Average"/>
                <a:cs typeface="Average"/>
                <a:sym typeface="Average"/>
              </a:rPr>
              <a:t>Coding explanations, coding</a:t>
            </a:r>
            <a:endParaRPr>
              <a:latin typeface="Average"/>
              <a:ea typeface="Average"/>
              <a:cs typeface="Average"/>
              <a:sym typeface="Average"/>
            </a:endParaRPr>
          </a:p>
        </p:txBody>
      </p:sp>
      <p:pic>
        <p:nvPicPr>
          <p:cNvPr id="82" name="Google Shape;82;p14"/>
          <p:cNvPicPr preferRelativeResize="0"/>
          <p:nvPr/>
        </p:nvPicPr>
        <p:blipFill>
          <a:blip r:embed="rId5">
            <a:alphaModFix/>
          </a:blip>
          <a:stretch>
            <a:fillRect/>
          </a:stretch>
        </p:blipFill>
        <p:spPr>
          <a:xfrm>
            <a:off x="6601995" y="1973442"/>
            <a:ext cx="1674600" cy="1196609"/>
          </a:xfrm>
          <a:prstGeom prst="rect">
            <a:avLst/>
          </a:prstGeom>
          <a:noFill/>
          <a:ln>
            <a:noFill/>
          </a:ln>
        </p:spPr>
      </p:pic>
      <p:pic>
        <p:nvPicPr>
          <p:cNvPr id="83" name="Google Shape;83;p14"/>
          <p:cNvPicPr preferRelativeResize="0"/>
          <p:nvPr/>
        </p:nvPicPr>
        <p:blipFill>
          <a:blip r:embed="rId6">
            <a:alphaModFix/>
          </a:blip>
          <a:stretch>
            <a:fillRect/>
          </a:stretch>
        </p:blipFill>
        <p:spPr>
          <a:xfrm>
            <a:off x="4704650" y="1788050"/>
            <a:ext cx="1376125" cy="1567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type="title"/>
          </p:nvPr>
        </p:nvSpPr>
        <p:spPr>
          <a:xfrm>
            <a:off x="311700" y="22635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Moccasins</a:t>
            </a:r>
            <a:r>
              <a:rPr lang="en"/>
              <a:t>:</a:t>
            </a:r>
            <a:endParaRPr/>
          </a:p>
        </p:txBody>
      </p:sp>
      <p:sp>
        <p:nvSpPr>
          <p:cNvPr id="89" name="Google Shape;89;p15"/>
          <p:cNvSpPr txBox="1"/>
          <p:nvPr>
            <p:ph idx="1" type="body"/>
          </p:nvPr>
        </p:nvSpPr>
        <p:spPr>
          <a:xfrm>
            <a:off x="311700" y="982050"/>
            <a:ext cx="40122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Moccasins were the footwear most worn by Native Americans</a:t>
            </a:r>
            <a:endParaRPr sz="1500"/>
          </a:p>
          <a:p>
            <a:pPr indent="0" lvl="0" marL="0" rtl="0" algn="l">
              <a:spcBef>
                <a:spcPts val="1200"/>
              </a:spcBef>
              <a:spcAft>
                <a:spcPts val="0"/>
              </a:spcAft>
              <a:buNone/>
            </a:pPr>
            <a:r>
              <a:rPr lang="en" sz="1500"/>
              <a:t>The word was originated from the Algonquin word “makisin” meaning shoe.</a:t>
            </a:r>
            <a:endParaRPr sz="1500"/>
          </a:p>
          <a:p>
            <a:pPr indent="0" lvl="0" marL="0" rtl="0" algn="l">
              <a:spcBef>
                <a:spcPts val="1200"/>
              </a:spcBef>
              <a:spcAft>
                <a:spcPts val="0"/>
              </a:spcAft>
              <a:buNone/>
            </a:pPr>
            <a:r>
              <a:rPr lang="en" sz="1500"/>
              <a:t>They were made of soft leather and had no heel which made it easier for </a:t>
            </a:r>
            <a:r>
              <a:rPr lang="en" sz="1500"/>
              <a:t>nomadic</a:t>
            </a:r>
            <a:r>
              <a:rPr lang="en" sz="1500"/>
              <a:t> Indians to hunt and gather.</a:t>
            </a:r>
            <a:endParaRPr sz="1500"/>
          </a:p>
          <a:p>
            <a:pPr indent="0" lvl="0" marL="0" rtl="0" algn="l">
              <a:spcBef>
                <a:spcPts val="1200"/>
              </a:spcBef>
              <a:spcAft>
                <a:spcPts val="1200"/>
              </a:spcAft>
              <a:buNone/>
            </a:pPr>
            <a:r>
              <a:rPr lang="en" sz="1500"/>
              <a:t>Each tribe had its own style of making moccasins, which helped Native Americans to identify a tribe by their footmarks on the ground. </a:t>
            </a:r>
            <a:endParaRPr sz="1500"/>
          </a:p>
        </p:txBody>
      </p:sp>
      <p:pic>
        <p:nvPicPr>
          <p:cNvPr id="90" name="Google Shape;90;p15"/>
          <p:cNvPicPr preferRelativeResize="0"/>
          <p:nvPr/>
        </p:nvPicPr>
        <p:blipFill>
          <a:blip r:embed="rId3">
            <a:alphaModFix/>
          </a:blip>
          <a:stretch>
            <a:fillRect/>
          </a:stretch>
        </p:blipFill>
        <p:spPr>
          <a:xfrm>
            <a:off x="4323900" y="1905000"/>
            <a:ext cx="4267200" cy="133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type="title"/>
          </p:nvPr>
        </p:nvSpPr>
        <p:spPr>
          <a:xfrm>
            <a:off x="311700" y="555600"/>
            <a:ext cx="33144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Intro to Claire Heckel’s Data:</a:t>
            </a:r>
            <a:endParaRPr/>
          </a:p>
        </p:txBody>
      </p:sp>
      <p:sp>
        <p:nvSpPr>
          <p:cNvPr id="96" name="Google Shape;96;p16"/>
          <p:cNvSpPr txBox="1"/>
          <p:nvPr/>
        </p:nvSpPr>
        <p:spPr>
          <a:xfrm>
            <a:off x="334725" y="1238450"/>
            <a:ext cx="454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97" name="Google Shape;97;p1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Claire Heckel is an archaeologist who studied and researched science in the study of prehistoric art. She </a:t>
            </a:r>
            <a:r>
              <a:rPr lang="en"/>
              <a:t>created a data set based of her research, to show how the moccasins structures changed and developed over time. The data sets include characteristics such as cultures, genders, size, pigments, and laces, etc. According to the data, over the years, the number of cultures that wore moccasins increased.</a:t>
            </a:r>
            <a:endParaRPr/>
          </a:p>
        </p:txBody>
      </p:sp>
      <p:pic>
        <p:nvPicPr>
          <p:cNvPr id="98" name="Google Shape;98;p16"/>
          <p:cNvPicPr preferRelativeResize="0"/>
          <p:nvPr/>
        </p:nvPicPr>
        <p:blipFill>
          <a:blip r:embed="rId3">
            <a:alphaModFix/>
          </a:blip>
          <a:stretch>
            <a:fillRect/>
          </a:stretch>
        </p:blipFill>
        <p:spPr>
          <a:xfrm>
            <a:off x="3260125" y="1389600"/>
            <a:ext cx="5719501" cy="2840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Hypothesis:</a:t>
            </a:r>
            <a:endParaRPr/>
          </a:p>
        </p:txBody>
      </p:sp>
      <p:sp>
        <p:nvSpPr>
          <p:cNvPr id="104" name="Google Shape;104;p17"/>
          <p:cNvSpPr txBox="1"/>
          <p:nvPr>
            <p:ph idx="1" type="body"/>
          </p:nvPr>
        </p:nvSpPr>
        <p:spPr>
          <a:xfrm>
            <a:off x="311700" y="1389600"/>
            <a:ext cx="2808000" cy="3195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We feel that the primary colors will appear the most in the moccasins because red seems to be a very prominent color in Native American heritage and the green and the blue signify their link with nature. </a:t>
            </a:r>
            <a:endParaRPr sz="1600"/>
          </a:p>
        </p:txBody>
      </p:sp>
      <p:pic>
        <p:nvPicPr>
          <p:cNvPr id="105" name="Google Shape;105;p17"/>
          <p:cNvPicPr preferRelativeResize="0"/>
          <p:nvPr/>
        </p:nvPicPr>
        <p:blipFill>
          <a:blip r:embed="rId3">
            <a:alphaModFix/>
          </a:blip>
          <a:stretch>
            <a:fillRect/>
          </a:stretch>
        </p:blipFill>
        <p:spPr>
          <a:xfrm>
            <a:off x="4450075" y="172325"/>
            <a:ext cx="3314700" cy="2857500"/>
          </a:xfrm>
          <a:prstGeom prst="rect">
            <a:avLst/>
          </a:prstGeom>
          <a:noFill/>
          <a:ln>
            <a:noFill/>
          </a:ln>
        </p:spPr>
      </p:pic>
      <p:pic>
        <p:nvPicPr>
          <p:cNvPr id="106" name="Google Shape;106;p17"/>
          <p:cNvPicPr preferRelativeResize="0"/>
          <p:nvPr/>
        </p:nvPicPr>
        <p:blipFill>
          <a:blip r:embed="rId4">
            <a:alphaModFix/>
          </a:blip>
          <a:stretch>
            <a:fillRect/>
          </a:stretch>
        </p:blipFill>
        <p:spPr>
          <a:xfrm>
            <a:off x="3491945" y="3148750"/>
            <a:ext cx="1588230" cy="1842350"/>
          </a:xfrm>
          <a:prstGeom prst="rect">
            <a:avLst/>
          </a:prstGeom>
          <a:noFill/>
          <a:ln>
            <a:noFill/>
          </a:ln>
        </p:spPr>
      </p:pic>
      <p:pic>
        <p:nvPicPr>
          <p:cNvPr id="107" name="Google Shape;107;p17"/>
          <p:cNvPicPr preferRelativeResize="0"/>
          <p:nvPr/>
        </p:nvPicPr>
        <p:blipFill>
          <a:blip r:embed="rId5">
            <a:alphaModFix/>
          </a:blip>
          <a:stretch>
            <a:fillRect/>
          </a:stretch>
        </p:blipFill>
        <p:spPr>
          <a:xfrm>
            <a:off x="5210275" y="3148750"/>
            <a:ext cx="1794289" cy="1842350"/>
          </a:xfrm>
          <a:prstGeom prst="rect">
            <a:avLst/>
          </a:prstGeom>
          <a:noFill/>
          <a:ln>
            <a:noFill/>
          </a:ln>
        </p:spPr>
      </p:pic>
      <p:pic>
        <p:nvPicPr>
          <p:cNvPr id="108" name="Google Shape;108;p17"/>
          <p:cNvPicPr preferRelativeResize="0"/>
          <p:nvPr/>
        </p:nvPicPr>
        <p:blipFill>
          <a:blip r:embed="rId6">
            <a:alphaModFix/>
          </a:blip>
          <a:stretch>
            <a:fillRect/>
          </a:stretch>
        </p:blipFill>
        <p:spPr>
          <a:xfrm>
            <a:off x="7134664" y="3148750"/>
            <a:ext cx="1842349" cy="18423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Project Goal:</a:t>
            </a:r>
            <a:endParaRPr/>
          </a:p>
        </p:txBody>
      </p:sp>
      <p:sp>
        <p:nvSpPr>
          <p:cNvPr id="114" name="Google Shape;114;p18"/>
          <p:cNvSpPr txBox="1"/>
          <p:nvPr>
            <p:ph idx="1" type="body"/>
          </p:nvPr>
        </p:nvSpPr>
        <p:spPr>
          <a:xfrm>
            <a:off x="311700" y="1389600"/>
            <a:ext cx="8446800" cy="852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Our project goal was to explore the different color combinations and motifs for moccasins using Claire Heckel’s data.</a:t>
            </a:r>
            <a:endParaRPr sz="1600"/>
          </a:p>
        </p:txBody>
      </p:sp>
      <p:sp>
        <p:nvSpPr>
          <p:cNvPr id="115" name="Google Shape;115;p18"/>
          <p:cNvSpPr txBox="1"/>
          <p:nvPr>
            <p:ph type="title"/>
          </p:nvPr>
        </p:nvSpPr>
        <p:spPr>
          <a:xfrm>
            <a:off x="311700" y="21939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Why Code?</a:t>
            </a:r>
            <a:endParaRPr/>
          </a:p>
        </p:txBody>
      </p:sp>
      <p:sp>
        <p:nvSpPr>
          <p:cNvPr id="116" name="Google Shape;116;p18"/>
          <p:cNvSpPr txBox="1"/>
          <p:nvPr/>
        </p:nvSpPr>
        <p:spPr>
          <a:xfrm>
            <a:off x="339600" y="2949600"/>
            <a:ext cx="8391000" cy="714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accent3"/>
              </a:buClr>
              <a:buSzPts val="1600"/>
              <a:buFont typeface="Average"/>
              <a:buChar char="●"/>
            </a:pPr>
            <a:r>
              <a:rPr lang="en" sz="1600">
                <a:solidFill>
                  <a:schemeClr val="accent3"/>
                </a:solidFill>
                <a:latin typeface="Average"/>
                <a:ea typeface="Average"/>
                <a:cs typeface="Average"/>
                <a:sym typeface="Average"/>
              </a:rPr>
              <a:t>Using code helped us to handle all of Claire Heckel’s data more efficiently, then if we were to analyze each piece of moccasin data individually. </a:t>
            </a:r>
            <a:endParaRPr sz="1600">
              <a:solidFill>
                <a:schemeClr val="accent3"/>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p:nvPr/>
        </p:nvSpPr>
        <p:spPr>
          <a:xfrm>
            <a:off x="2682500" y="1062450"/>
            <a:ext cx="6461100" cy="414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7251475" y="1597250"/>
            <a:ext cx="1892400" cy="946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txBox="1"/>
          <p:nvPr>
            <p:ph type="title"/>
          </p:nvPr>
        </p:nvSpPr>
        <p:spPr>
          <a:xfrm>
            <a:off x="311700" y="3871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Code</a:t>
            </a:r>
            <a:endParaRPr/>
          </a:p>
        </p:txBody>
      </p:sp>
      <p:pic>
        <p:nvPicPr>
          <p:cNvPr id="124" name="Google Shape;124;p19"/>
          <p:cNvPicPr preferRelativeResize="0"/>
          <p:nvPr/>
        </p:nvPicPr>
        <p:blipFill>
          <a:blip r:embed="rId3">
            <a:alphaModFix/>
          </a:blip>
          <a:stretch>
            <a:fillRect/>
          </a:stretch>
        </p:blipFill>
        <p:spPr>
          <a:xfrm>
            <a:off x="82750" y="1597250"/>
            <a:ext cx="7172349" cy="946350"/>
          </a:xfrm>
          <a:prstGeom prst="rect">
            <a:avLst/>
          </a:prstGeom>
          <a:noFill/>
          <a:ln>
            <a:noFill/>
          </a:ln>
        </p:spPr>
      </p:pic>
      <p:sp>
        <p:nvSpPr>
          <p:cNvPr id="125" name="Google Shape;125;p19"/>
          <p:cNvSpPr/>
          <p:nvPr/>
        </p:nvSpPr>
        <p:spPr>
          <a:xfrm>
            <a:off x="401700" y="1674050"/>
            <a:ext cx="1427400" cy="164100"/>
          </a:xfrm>
          <a:prstGeom prst="rect">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 name="Google Shape;126;p19"/>
          <p:cNvCxnSpPr>
            <a:stCxn id="125" idx="3"/>
          </p:cNvCxnSpPr>
          <p:nvPr/>
        </p:nvCxnSpPr>
        <p:spPr>
          <a:xfrm>
            <a:off x="1829100" y="1756100"/>
            <a:ext cx="549600" cy="0"/>
          </a:xfrm>
          <a:prstGeom prst="straightConnector1">
            <a:avLst/>
          </a:prstGeom>
          <a:noFill/>
          <a:ln cap="flat" cmpd="sng" w="19050">
            <a:solidFill>
              <a:srgbClr val="F1C232"/>
            </a:solidFill>
            <a:prstDash val="solid"/>
            <a:round/>
            <a:headEnd len="med" w="med" type="none"/>
            <a:tailEnd len="med" w="med" type="triangle"/>
          </a:ln>
        </p:spPr>
      </p:cxnSp>
      <p:sp>
        <p:nvSpPr>
          <p:cNvPr id="127" name="Google Shape;127;p19"/>
          <p:cNvSpPr txBox="1"/>
          <p:nvPr/>
        </p:nvSpPr>
        <p:spPr>
          <a:xfrm>
            <a:off x="2321275" y="1579100"/>
            <a:ext cx="4208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BF9000"/>
                </a:solidFill>
                <a:highlight>
                  <a:srgbClr val="FFF2CC"/>
                </a:highlight>
                <a:latin typeface="Average"/>
                <a:ea typeface="Average"/>
                <a:cs typeface="Average"/>
                <a:sym typeface="Average"/>
              </a:rPr>
              <a:t>Imported the pandas dataframe to </a:t>
            </a:r>
            <a:r>
              <a:rPr lang="en" sz="900">
                <a:solidFill>
                  <a:srgbClr val="BF9000"/>
                </a:solidFill>
                <a:highlight>
                  <a:srgbClr val="FFF2CC"/>
                </a:highlight>
                <a:latin typeface="Average"/>
                <a:ea typeface="Average"/>
                <a:cs typeface="Average"/>
                <a:sym typeface="Average"/>
              </a:rPr>
              <a:t>analyze</a:t>
            </a:r>
            <a:r>
              <a:rPr lang="en" sz="900">
                <a:solidFill>
                  <a:srgbClr val="BF9000"/>
                </a:solidFill>
                <a:highlight>
                  <a:srgbClr val="FFF2CC"/>
                </a:highlight>
                <a:latin typeface="Average"/>
                <a:ea typeface="Average"/>
                <a:cs typeface="Average"/>
                <a:sym typeface="Average"/>
              </a:rPr>
              <a:t> the data </a:t>
            </a:r>
            <a:endParaRPr sz="900">
              <a:solidFill>
                <a:srgbClr val="BF9000"/>
              </a:solidFill>
              <a:highlight>
                <a:srgbClr val="FFF2CC"/>
              </a:highlight>
              <a:latin typeface="Average"/>
              <a:ea typeface="Average"/>
              <a:cs typeface="Average"/>
              <a:sym typeface="Average"/>
            </a:endParaRPr>
          </a:p>
        </p:txBody>
      </p:sp>
      <p:sp>
        <p:nvSpPr>
          <p:cNvPr id="128" name="Google Shape;128;p19"/>
          <p:cNvSpPr/>
          <p:nvPr/>
        </p:nvSpPr>
        <p:spPr>
          <a:xfrm>
            <a:off x="401700" y="1854525"/>
            <a:ext cx="6726600" cy="1311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9"/>
          <p:cNvCxnSpPr>
            <a:stCxn id="128" idx="3"/>
          </p:cNvCxnSpPr>
          <p:nvPr/>
        </p:nvCxnSpPr>
        <p:spPr>
          <a:xfrm>
            <a:off x="7128300" y="1920075"/>
            <a:ext cx="352800" cy="0"/>
          </a:xfrm>
          <a:prstGeom prst="straightConnector1">
            <a:avLst/>
          </a:prstGeom>
          <a:noFill/>
          <a:ln cap="flat" cmpd="sng" w="19050">
            <a:solidFill>
              <a:srgbClr val="6AA84F"/>
            </a:solidFill>
            <a:prstDash val="solid"/>
            <a:round/>
            <a:headEnd len="med" w="med" type="none"/>
            <a:tailEnd len="med" w="med" type="triangle"/>
          </a:ln>
        </p:spPr>
      </p:cxnSp>
      <p:sp>
        <p:nvSpPr>
          <p:cNvPr id="130" name="Google Shape;130;p19"/>
          <p:cNvSpPr txBox="1"/>
          <p:nvPr/>
        </p:nvSpPr>
        <p:spPr>
          <a:xfrm>
            <a:off x="7404625" y="1756100"/>
            <a:ext cx="1739100" cy="33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50">
                <a:solidFill>
                  <a:srgbClr val="38761D"/>
                </a:solidFill>
                <a:highlight>
                  <a:srgbClr val="D9EAD3"/>
                </a:highlight>
                <a:latin typeface="Average"/>
                <a:ea typeface="Average"/>
                <a:cs typeface="Average"/>
                <a:sym typeface="Average"/>
              </a:rPr>
              <a:t>Open and read into </a:t>
            </a:r>
            <a:r>
              <a:rPr lang="en" sz="950">
                <a:solidFill>
                  <a:srgbClr val="38761D"/>
                </a:solidFill>
                <a:highlight>
                  <a:srgbClr val="D9EAD3"/>
                </a:highlight>
                <a:latin typeface="Average"/>
                <a:ea typeface="Average"/>
                <a:cs typeface="Average"/>
                <a:sym typeface="Average"/>
              </a:rPr>
              <a:t>the csv file</a:t>
            </a:r>
            <a:endParaRPr sz="950">
              <a:solidFill>
                <a:srgbClr val="38761D"/>
              </a:solidFill>
              <a:highlight>
                <a:srgbClr val="D9EAD3"/>
              </a:highlight>
              <a:latin typeface="Average"/>
              <a:ea typeface="Average"/>
              <a:cs typeface="Average"/>
              <a:sym typeface="Average"/>
            </a:endParaRPr>
          </a:p>
        </p:txBody>
      </p:sp>
      <p:sp>
        <p:nvSpPr>
          <p:cNvPr id="131" name="Google Shape;131;p19"/>
          <p:cNvSpPr/>
          <p:nvPr/>
        </p:nvSpPr>
        <p:spPr>
          <a:xfrm>
            <a:off x="401700" y="1977575"/>
            <a:ext cx="6021300" cy="572700"/>
          </a:xfrm>
          <a:prstGeom prst="rect">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19"/>
          <p:cNvCxnSpPr>
            <a:stCxn id="131" idx="3"/>
          </p:cNvCxnSpPr>
          <p:nvPr/>
        </p:nvCxnSpPr>
        <p:spPr>
          <a:xfrm flipH="1" rot="10800000">
            <a:off x="6423000" y="2256425"/>
            <a:ext cx="467700" cy="7500"/>
          </a:xfrm>
          <a:prstGeom prst="straightConnector1">
            <a:avLst/>
          </a:prstGeom>
          <a:noFill/>
          <a:ln cap="flat" cmpd="sng" w="19050">
            <a:solidFill>
              <a:srgbClr val="674EA7"/>
            </a:solidFill>
            <a:prstDash val="solid"/>
            <a:round/>
            <a:headEnd len="med" w="med" type="none"/>
            <a:tailEnd len="med" w="med" type="triangle"/>
          </a:ln>
        </p:spPr>
      </p:cxnSp>
      <p:sp>
        <p:nvSpPr>
          <p:cNvPr id="133" name="Google Shape;133;p19"/>
          <p:cNvSpPr txBox="1"/>
          <p:nvPr/>
        </p:nvSpPr>
        <p:spPr>
          <a:xfrm>
            <a:off x="6890700" y="2087000"/>
            <a:ext cx="2253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50">
                <a:solidFill>
                  <a:srgbClr val="351C75"/>
                </a:solidFill>
                <a:highlight>
                  <a:srgbClr val="D9D2E9"/>
                </a:highlight>
                <a:latin typeface="Average"/>
                <a:ea typeface="Average"/>
                <a:cs typeface="Average"/>
                <a:sym typeface="Average"/>
              </a:rPr>
              <a:t>Used the .read() function to read data written to the file</a:t>
            </a:r>
            <a:endParaRPr sz="950">
              <a:solidFill>
                <a:srgbClr val="351C75"/>
              </a:solidFill>
              <a:highlight>
                <a:srgbClr val="D9D2E9"/>
              </a:highlight>
              <a:latin typeface="Average"/>
              <a:ea typeface="Average"/>
              <a:cs typeface="Average"/>
              <a:sym typeface="Average"/>
            </a:endParaRPr>
          </a:p>
        </p:txBody>
      </p:sp>
      <p:pic>
        <p:nvPicPr>
          <p:cNvPr id="134" name="Google Shape;134;p19"/>
          <p:cNvPicPr preferRelativeResize="0"/>
          <p:nvPr/>
        </p:nvPicPr>
        <p:blipFill>
          <a:blip r:embed="rId4">
            <a:alphaModFix/>
          </a:blip>
          <a:stretch>
            <a:fillRect/>
          </a:stretch>
        </p:blipFill>
        <p:spPr>
          <a:xfrm>
            <a:off x="82750" y="1062300"/>
            <a:ext cx="2648351" cy="414300"/>
          </a:xfrm>
          <a:prstGeom prst="rect">
            <a:avLst/>
          </a:prstGeom>
          <a:noFill/>
          <a:ln>
            <a:noFill/>
          </a:ln>
        </p:spPr>
      </p:pic>
      <p:sp>
        <p:nvSpPr>
          <p:cNvPr id="135" name="Google Shape;135;p19"/>
          <p:cNvSpPr/>
          <p:nvPr/>
        </p:nvSpPr>
        <p:spPr>
          <a:xfrm>
            <a:off x="369150" y="1107900"/>
            <a:ext cx="2253300" cy="297600"/>
          </a:xfrm>
          <a:prstGeom prst="rect">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9"/>
          <p:cNvCxnSpPr>
            <a:stCxn id="135" idx="3"/>
          </p:cNvCxnSpPr>
          <p:nvPr/>
        </p:nvCxnSpPr>
        <p:spPr>
          <a:xfrm flipH="1" rot="10800000">
            <a:off x="2622450" y="1253100"/>
            <a:ext cx="248700" cy="3600"/>
          </a:xfrm>
          <a:prstGeom prst="straightConnector1">
            <a:avLst/>
          </a:prstGeom>
          <a:noFill/>
          <a:ln cap="flat" cmpd="sng" w="9525">
            <a:solidFill>
              <a:srgbClr val="3D85C6"/>
            </a:solidFill>
            <a:prstDash val="solid"/>
            <a:round/>
            <a:headEnd len="med" w="med" type="none"/>
            <a:tailEnd len="med" w="med" type="triangle"/>
          </a:ln>
        </p:spPr>
      </p:cxnSp>
      <p:sp>
        <p:nvSpPr>
          <p:cNvPr id="137" name="Google Shape;137;p19"/>
          <p:cNvSpPr txBox="1"/>
          <p:nvPr/>
        </p:nvSpPr>
        <p:spPr>
          <a:xfrm>
            <a:off x="2871150" y="1107900"/>
            <a:ext cx="6303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0B5394"/>
                </a:solidFill>
                <a:highlight>
                  <a:srgbClr val="CFE2F3"/>
                </a:highlight>
                <a:latin typeface="Average"/>
                <a:ea typeface="Average"/>
                <a:cs typeface="Average"/>
                <a:sym typeface="Average"/>
              </a:rPr>
              <a:t>Mounted the drive to have access to files</a:t>
            </a:r>
            <a:endParaRPr sz="900">
              <a:solidFill>
                <a:srgbClr val="0B5394"/>
              </a:solidFill>
              <a:highlight>
                <a:srgbClr val="CFE2F3"/>
              </a:highlight>
              <a:latin typeface="Average"/>
              <a:ea typeface="Average"/>
              <a:cs typeface="Average"/>
              <a:sym typeface="Average"/>
            </a:endParaRPr>
          </a:p>
        </p:txBody>
      </p:sp>
      <p:pic>
        <p:nvPicPr>
          <p:cNvPr id="138" name="Google Shape;138;p19"/>
          <p:cNvPicPr preferRelativeResize="0"/>
          <p:nvPr/>
        </p:nvPicPr>
        <p:blipFill rotWithShape="1">
          <a:blip r:embed="rId5">
            <a:alphaModFix/>
          </a:blip>
          <a:srcRect b="0" l="0" r="18153" t="0"/>
          <a:stretch/>
        </p:blipFill>
        <p:spPr>
          <a:xfrm>
            <a:off x="82750" y="2665375"/>
            <a:ext cx="9074975" cy="2149425"/>
          </a:xfrm>
          <a:prstGeom prst="rect">
            <a:avLst/>
          </a:prstGeom>
          <a:noFill/>
          <a:ln>
            <a:noFill/>
          </a:ln>
        </p:spPr>
      </p:pic>
      <p:sp>
        <p:nvSpPr>
          <p:cNvPr id="139" name="Google Shape;139;p19"/>
          <p:cNvSpPr/>
          <p:nvPr/>
        </p:nvSpPr>
        <p:spPr>
          <a:xfrm>
            <a:off x="401700" y="2723500"/>
            <a:ext cx="1197900" cy="164100"/>
          </a:xfrm>
          <a:prstGeom prst="rect">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 name="Google Shape;140;p19"/>
          <p:cNvCxnSpPr/>
          <p:nvPr/>
        </p:nvCxnSpPr>
        <p:spPr>
          <a:xfrm>
            <a:off x="1607850" y="2789150"/>
            <a:ext cx="443100" cy="0"/>
          </a:xfrm>
          <a:prstGeom prst="straightConnector1">
            <a:avLst/>
          </a:prstGeom>
          <a:noFill/>
          <a:ln cap="flat" cmpd="sng" w="19050">
            <a:solidFill>
              <a:srgbClr val="A64D79"/>
            </a:solidFill>
            <a:prstDash val="solid"/>
            <a:round/>
            <a:headEnd len="med" w="med" type="none"/>
            <a:tailEnd len="med" w="med" type="triangle"/>
          </a:ln>
        </p:spPr>
      </p:cxnSp>
      <p:sp>
        <p:nvSpPr>
          <p:cNvPr id="141" name="Google Shape;141;p19"/>
          <p:cNvSpPr txBox="1"/>
          <p:nvPr/>
        </p:nvSpPr>
        <p:spPr>
          <a:xfrm>
            <a:off x="2036475" y="2625650"/>
            <a:ext cx="3615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741B47"/>
                </a:solidFill>
                <a:highlight>
                  <a:srgbClr val="EAD1DC"/>
                </a:highlight>
                <a:latin typeface="Average"/>
                <a:ea typeface="Average"/>
                <a:cs typeface="Average"/>
                <a:sym typeface="Average"/>
              </a:rPr>
              <a:t>Used the .head() function to display the first 5 rows</a:t>
            </a:r>
            <a:endParaRPr sz="1100">
              <a:solidFill>
                <a:srgbClr val="741B47"/>
              </a:solidFill>
              <a:highlight>
                <a:srgbClr val="EAD1DC"/>
              </a:highlight>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p:nvPr/>
        </p:nvSpPr>
        <p:spPr>
          <a:xfrm>
            <a:off x="6784325" y="557825"/>
            <a:ext cx="2359800" cy="61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txBox="1"/>
          <p:nvPr>
            <p:ph type="title"/>
          </p:nvPr>
        </p:nvSpPr>
        <p:spPr>
          <a:xfrm>
            <a:off x="311700" y="3548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Code</a:t>
            </a:r>
            <a:endParaRPr/>
          </a:p>
        </p:txBody>
      </p:sp>
      <p:pic>
        <p:nvPicPr>
          <p:cNvPr id="148" name="Google Shape;148;p20"/>
          <p:cNvPicPr preferRelativeResize="0"/>
          <p:nvPr/>
        </p:nvPicPr>
        <p:blipFill>
          <a:blip r:embed="rId3">
            <a:alphaModFix/>
          </a:blip>
          <a:stretch>
            <a:fillRect/>
          </a:stretch>
        </p:blipFill>
        <p:spPr>
          <a:xfrm>
            <a:off x="152400" y="1009525"/>
            <a:ext cx="8999823" cy="1787825"/>
          </a:xfrm>
          <a:prstGeom prst="rect">
            <a:avLst/>
          </a:prstGeom>
          <a:noFill/>
          <a:ln>
            <a:noFill/>
          </a:ln>
        </p:spPr>
      </p:pic>
      <p:pic>
        <p:nvPicPr>
          <p:cNvPr id="149" name="Google Shape;149;p20"/>
          <p:cNvPicPr preferRelativeResize="0"/>
          <p:nvPr/>
        </p:nvPicPr>
        <p:blipFill>
          <a:blip r:embed="rId4">
            <a:alphaModFix/>
          </a:blip>
          <a:stretch>
            <a:fillRect/>
          </a:stretch>
        </p:blipFill>
        <p:spPr>
          <a:xfrm>
            <a:off x="152400" y="2949750"/>
            <a:ext cx="8999823" cy="1743675"/>
          </a:xfrm>
          <a:prstGeom prst="rect">
            <a:avLst/>
          </a:prstGeom>
          <a:noFill/>
          <a:ln>
            <a:noFill/>
          </a:ln>
        </p:spPr>
      </p:pic>
      <p:sp>
        <p:nvSpPr>
          <p:cNvPr id="150" name="Google Shape;150;p20"/>
          <p:cNvSpPr/>
          <p:nvPr/>
        </p:nvSpPr>
        <p:spPr>
          <a:xfrm>
            <a:off x="426575" y="1050025"/>
            <a:ext cx="6300300" cy="1230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20"/>
          <p:cNvCxnSpPr>
            <a:stCxn id="150" idx="3"/>
          </p:cNvCxnSpPr>
          <p:nvPr/>
        </p:nvCxnSpPr>
        <p:spPr>
          <a:xfrm flipH="1" rot="10800000">
            <a:off x="6726875" y="672625"/>
            <a:ext cx="172200" cy="438900"/>
          </a:xfrm>
          <a:prstGeom prst="straightConnector1">
            <a:avLst/>
          </a:prstGeom>
          <a:noFill/>
          <a:ln cap="flat" cmpd="sng" w="19050">
            <a:solidFill>
              <a:srgbClr val="CC0000"/>
            </a:solidFill>
            <a:prstDash val="solid"/>
            <a:round/>
            <a:headEnd len="med" w="med" type="none"/>
            <a:tailEnd len="med" w="med" type="triangle"/>
          </a:ln>
        </p:spPr>
      </p:cxnSp>
      <p:sp>
        <p:nvSpPr>
          <p:cNvPr id="152" name="Google Shape;152;p20"/>
          <p:cNvSpPr txBox="1"/>
          <p:nvPr/>
        </p:nvSpPr>
        <p:spPr>
          <a:xfrm>
            <a:off x="6841775" y="496025"/>
            <a:ext cx="2359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990000"/>
                </a:solidFill>
                <a:highlight>
                  <a:srgbClr val="F4CCCC"/>
                </a:highlight>
                <a:latin typeface="Average"/>
                <a:ea typeface="Average"/>
                <a:cs typeface="Average"/>
                <a:sym typeface="Average"/>
              </a:rPr>
              <a:t>Used the .drop() function to remove unnecessary columns, axis=1  for columns, the copy() method so no new parameters were added and return a new list. </a:t>
            </a:r>
            <a:endParaRPr sz="900">
              <a:solidFill>
                <a:srgbClr val="990000"/>
              </a:solidFill>
              <a:highlight>
                <a:srgbClr val="F4CCCC"/>
              </a:highlight>
              <a:latin typeface="Average"/>
              <a:ea typeface="Average"/>
              <a:cs typeface="Average"/>
              <a:sym typeface="Average"/>
            </a:endParaRPr>
          </a:p>
        </p:txBody>
      </p:sp>
      <p:sp>
        <p:nvSpPr>
          <p:cNvPr id="153" name="Google Shape;153;p20"/>
          <p:cNvSpPr/>
          <p:nvPr/>
        </p:nvSpPr>
        <p:spPr>
          <a:xfrm>
            <a:off x="418375" y="1287925"/>
            <a:ext cx="754800" cy="123000"/>
          </a:xfrm>
          <a:prstGeom prst="rect">
            <a:avLst/>
          </a:prstGeom>
          <a:no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 name="Google Shape;154;p20"/>
          <p:cNvCxnSpPr>
            <a:stCxn id="153" idx="3"/>
          </p:cNvCxnSpPr>
          <p:nvPr/>
        </p:nvCxnSpPr>
        <p:spPr>
          <a:xfrm flipH="1" rot="10800000">
            <a:off x="1173175" y="1345225"/>
            <a:ext cx="295200" cy="4200"/>
          </a:xfrm>
          <a:prstGeom prst="straightConnector1">
            <a:avLst/>
          </a:prstGeom>
          <a:noFill/>
          <a:ln cap="flat" cmpd="sng" w="19050">
            <a:solidFill>
              <a:srgbClr val="E69138"/>
            </a:solidFill>
            <a:prstDash val="solid"/>
            <a:round/>
            <a:headEnd len="med" w="med" type="none"/>
            <a:tailEnd len="med" w="med" type="triangle"/>
          </a:ln>
        </p:spPr>
      </p:cxnSp>
      <p:sp>
        <p:nvSpPr>
          <p:cNvPr id="155" name="Google Shape;155;p20"/>
          <p:cNvSpPr txBox="1"/>
          <p:nvPr/>
        </p:nvSpPr>
        <p:spPr>
          <a:xfrm>
            <a:off x="1468375" y="1185775"/>
            <a:ext cx="2838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B45F06"/>
                </a:solidFill>
                <a:highlight>
                  <a:srgbClr val="FCE5CD"/>
                </a:highlight>
                <a:latin typeface="Average"/>
                <a:ea typeface="Average"/>
                <a:cs typeface="Average"/>
                <a:sym typeface="Average"/>
              </a:rPr>
              <a:t>Used the .head() function to  display the first 5 rows</a:t>
            </a:r>
            <a:endParaRPr sz="900">
              <a:solidFill>
                <a:srgbClr val="B45F06"/>
              </a:solidFill>
              <a:highlight>
                <a:srgbClr val="FCE5CD"/>
              </a:highlight>
              <a:latin typeface="Average"/>
              <a:ea typeface="Average"/>
              <a:cs typeface="Average"/>
              <a:sym typeface="Average"/>
            </a:endParaRPr>
          </a:p>
        </p:txBody>
      </p:sp>
      <p:sp>
        <p:nvSpPr>
          <p:cNvPr id="156" name="Google Shape;156;p20"/>
          <p:cNvSpPr/>
          <p:nvPr/>
        </p:nvSpPr>
        <p:spPr>
          <a:xfrm>
            <a:off x="401975" y="2949750"/>
            <a:ext cx="3822900" cy="175800"/>
          </a:xfrm>
          <a:prstGeom prst="rect">
            <a:avLst/>
          </a:prstGeom>
          <a:noFill/>
          <a:ln cap="flat" cmpd="sng" w="19050">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 name="Google Shape;157;p20"/>
          <p:cNvCxnSpPr>
            <a:stCxn id="156" idx="3"/>
          </p:cNvCxnSpPr>
          <p:nvPr/>
        </p:nvCxnSpPr>
        <p:spPr>
          <a:xfrm flipH="1" rot="10800000">
            <a:off x="4224875" y="3035250"/>
            <a:ext cx="262500" cy="2400"/>
          </a:xfrm>
          <a:prstGeom prst="straightConnector1">
            <a:avLst/>
          </a:prstGeom>
          <a:noFill/>
          <a:ln cap="flat" cmpd="sng" w="19050">
            <a:solidFill>
              <a:srgbClr val="45818E"/>
            </a:solidFill>
            <a:prstDash val="solid"/>
            <a:round/>
            <a:headEnd len="med" w="med" type="none"/>
            <a:tailEnd len="med" w="med" type="triangle"/>
          </a:ln>
        </p:spPr>
      </p:cxnSp>
      <p:sp>
        <p:nvSpPr>
          <p:cNvPr id="158" name="Google Shape;158;p20"/>
          <p:cNvSpPr txBox="1"/>
          <p:nvPr/>
        </p:nvSpPr>
        <p:spPr>
          <a:xfrm>
            <a:off x="4544650" y="2961400"/>
            <a:ext cx="392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rage"/>
              <a:ea typeface="Average"/>
              <a:cs typeface="Average"/>
              <a:sym typeface="Average"/>
            </a:endParaRPr>
          </a:p>
        </p:txBody>
      </p:sp>
      <p:sp>
        <p:nvSpPr>
          <p:cNvPr id="159" name="Google Shape;159;p20"/>
          <p:cNvSpPr txBox="1"/>
          <p:nvPr/>
        </p:nvSpPr>
        <p:spPr>
          <a:xfrm>
            <a:off x="4487375" y="2879375"/>
            <a:ext cx="386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134F5C"/>
                </a:solidFill>
                <a:highlight>
                  <a:srgbClr val="D0E0E3"/>
                </a:highlight>
                <a:latin typeface="Average"/>
                <a:ea typeface="Average"/>
                <a:cs typeface="Average"/>
                <a:sym typeface="Average"/>
              </a:rPr>
              <a:t>Used the loc attribute to isolate all the colors in the dataframe and all the moccasins that associate </a:t>
            </a:r>
            <a:r>
              <a:rPr lang="en" sz="900">
                <a:solidFill>
                  <a:srgbClr val="134F5C"/>
                </a:solidFill>
                <a:highlight>
                  <a:srgbClr val="D0E0E3"/>
                </a:highlight>
                <a:latin typeface="Average"/>
                <a:ea typeface="Average"/>
                <a:cs typeface="Average"/>
                <a:sym typeface="Average"/>
              </a:rPr>
              <a:t>with</a:t>
            </a:r>
            <a:r>
              <a:rPr lang="en" sz="900">
                <a:solidFill>
                  <a:srgbClr val="134F5C"/>
                </a:solidFill>
                <a:highlight>
                  <a:srgbClr val="D0E0E3"/>
                </a:highlight>
                <a:latin typeface="Average"/>
                <a:ea typeface="Average"/>
                <a:cs typeface="Average"/>
                <a:sym typeface="Average"/>
              </a:rPr>
              <a:t> the Plains Indians.</a:t>
            </a:r>
            <a:endParaRPr sz="900">
              <a:solidFill>
                <a:srgbClr val="134F5C"/>
              </a:solidFill>
              <a:highlight>
                <a:srgbClr val="D0E0E3"/>
              </a:highlight>
              <a:latin typeface="Average"/>
              <a:ea typeface="Average"/>
              <a:cs typeface="Average"/>
              <a:sym typeface="Average"/>
            </a:endParaRPr>
          </a:p>
        </p:txBody>
      </p:sp>
      <p:sp>
        <p:nvSpPr>
          <p:cNvPr id="160" name="Google Shape;160;p20"/>
          <p:cNvSpPr/>
          <p:nvPr/>
        </p:nvSpPr>
        <p:spPr>
          <a:xfrm>
            <a:off x="393750" y="3141875"/>
            <a:ext cx="861300" cy="123000"/>
          </a:xfrm>
          <a:prstGeom prst="rect">
            <a:avLst/>
          </a:prstGeom>
          <a:no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 name="Google Shape;161;p20"/>
          <p:cNvCxnSpPr>
            <a:stCxn id="160" idx="3"/>
          </p:cNvCxnSpPr>
          <p:nvPr/>
        </p:nvCxnSpPr>
        <p:spPr>
          <a:xfrm>
            <a:off x="1255050" y="3203375"/>
            <a:ext cx="188700" cy="4200"/>
          </a:xfrm>
          <a:prstGeom prst="straightConnector1">
            <a:avLst/>
          </a:prstGeom>
          <a:noFill/>
          <a:ln cap="flat" cmpd="sng" w="9525">
            <a:solidFill>
              <a:srgbClr val="1155CC"/>
            </a:solidFill>
            <a:prstDash val="solid"/>
            <a:round/>
            <a:headEnd len="med" w="med" type="none"/>
            <a:tailEnd len="med" w="med" type="triangle"/>
          </a:ln>
        </p:spPr>
      </p:cxnSp>
      <p:sp>
        <p:nvSpPr>
          <p:cNvPr id="162" name="Google Shape;162;p20"/>
          <p:cNvSpPr txBox="1"/>
          <p:nvPr/>
        </p:nvSpPr>
        <p:spPr>
          <a:xfrm>
            <a:off x="1427375" y="3041825"/>
            <a:ext cx="306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1155CC"/>
                </a:solidFill>
                <a:highlight>
                  <a:srgbClr val="CFE2F3"/>
                </a:highlight>
                <a:latin typeface="Average"/>
                <a:ea typeface="Average"/>
                <a:cs typeface="Average"/>
                <a:sym typeface="Average"/>
              </a:rPr>
              <a:t>Used the .head() function to display the rows</a:t>
            </a:r>
            <a:endParaRPr sz="900">
              <a:solidFill>
                <a:srgbClr val="1155CC"/>
              </a:solidFill>
              <a:highlight>
                <a:srgbClr val="CFE2F3"/>
              </a:highlight>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Code</a:t>
            </a:r>
            <a:endParaRPr/>
          </a:p>
        </p:txBody>
      </p:sp>
      <p:pic>
        <p:nvPicPr>
          <p:cNvPr id="168" name="Google Shape;168;p21"/>
          <p:cNvPicPr preferRelativeResize="0"/>
          <p:nvPr/>
        </p:nvPicPr>
        <p:blipFill>
          <a:blip r:embed="rId3">
            <a:alphaModFix/>
          </a:blip>
          <a:stretch>
            <a:fillRect/>
          </a:stretch>
        </p:blipFill>
        <p:spPr>
          <a:xfrm>
            <a:off x="152400" y="1170125"/>
            <a:ext cx="8839204" cy="1817043"/>
          </a:xfrm>
          <a:prstGeom prst="rect">
            <a:avLst/>
          </a:prstGeom>
          <a:noFill/>
          <a:ln>
            <a:noFill/>
          </a:ln>
        </p:spPr>
      </p:pic>
      <p:sp>
        <p:nvSpPr>
          <p:cNvPr id="169" name="Google Shape;169;p21"/>
          <p:cNvSpPr/>
          <p:nvPr/>
        </p:nvSpPr>
        <p:spPr>
          <a:xfrm>
            <a:off x="418375" y="1214100"/>
            <a:ext cx="3831000" cy="139500"/>
          </a:xfrm>
          <a:prstGeom prst="rect">
            <a:avLst/>
          </a:prstGeom>
          <a:no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 name="Google Shape;170;p21"/>
          <p:cNvCxnSpPr>
            <a:stCxn id="169" idx="3"/>
          </p:cNvCxnSpPr>
          <p:nvPr/>
        </p:nvCxnSpPr>
        <p:spPr>
          <a:xfrm>
            <a:off x="4249375" y="1283850"/>
            <a:ext cx="451200" cy="4200"/>
          </a:xfrm>
          <a:prstGeom prst="straightConnector1">
            <a:avLst/>
          </a:prstGeom>
          <a:noFill/>
          <a:ln cap="flat" cmpd="sng" w="9525">
            <a:solidFill>
              <a:srgbClr val="CC4125"/>
            </a:solidFill>
            <a:prstDash val="solid"/>
            <a:round/>
            <a:headEnd len="med" w="med" type="none"/>
            <a:tailEnd len="med" w="med" type="triangle"/>
          </a:ln>
        </p:spPr>
      </p:cxnSp>
      <p:sp>
        <p:nvSpPr>
          <p:cNvPr id="171" name="Google Shape;171;p21"/>
          <p:cNvSpPr txBox="1"/>
          <p:nvPr/>
        </p:nvSpPr>
        <p:spPr>
          <a:xfrm>
            <a:off x="4667750" y="1129125"/>
            <a:ext cx="424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85200C"/>
                </a:solidFill>
                <a:highlight>
                  <a:srgbClr val="E6B8AF"/>
                </a:highlight>
                <a:latin typeface="Average"/>
                <a:ea typeface="Average"/>
                <a:cs typeface="Average"/>
                <a:sym typeface="Average"/>
              </a:rPr>
              <a:t>Used the loc attribute to get the 5 rows with the “CULTURE” label. Used the .iloc attribute to get the rows at the specified index.</a:t>
            </a:r>
            <a:endParaRPr sz="900">
              <a:solidFill>
                <a:srgbClr val="85200C"/>
              </a:solidFill>
              <a:highlight>
                <a:srgbClr val="E6B8AF"/>
              </a:highlight>
              <a:latin typeface="Average"/>
              <a:ea typeface="Average"/>
              <a:cs typeface="Average"/>
              <a:sym typeface="Average"/>
            </a:endParaRPr>
          </a:p>
        </p:txBody>
      </p:sp>
      <p:sp>
        <p:nvSpPr>
          <p:cNvPr id="172" name="Google Shape;172;p21"/>
          <p:cNvSpPr/>
          <p:nvPr/>
        </p:nvSpPr>
        <p:spPr>
          <a:xfrm>
            <a:off x="418375" y="1369950"/>
            <a:ext cx="812100" cy="1395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21"/>
          <p:cNvCxnSpPr>
            <a:stCxn id="172" idx="3"/>
          </p:cNvCxnSpPr>
          <p:nvPr/>
        </p:nvCxnSpPr>
        <p:spPr>
          <a:xfrm>
            <a:off x="1230475" y="1439700"/>
            <a:ext cx="270900" cy="4200"/>
          </a:xfrm>
          <a:prstGeom prst="straightConnector1">
            <a:avLst/>
          </a:prstGeom>
          <a:noFill/>
          <a:ln cap="flat" cmpd="sng" w="9525">
            <a:solidFill>
              <a:srgbClr val="E69138"/>
            </a:solidFill>
            <a:prstDash val="solid"/>
            <a:round/>
            <a:headEnd len="med" w="med" type="none"/>
            <a:tailEnd len="med" w="med" type="triangle"/>
          </a:ln>
        </p:spPr>
      </p:cxnSp>
      <p:sp>
        <p:nvSpPr>
          <p:cNvPr id="174" name="Google Shape;174;p21"/>
          <p:cNvSpPr txBox="1"/>
          <p:nvPr/>
        </p:nvSpPr>
        <p:spPr>
          <a:xfrm>
            <a:off x="1501375" y="1280250"/>
            <a:ext cx="2625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B45F06"/>
                </a:solidFill>
                <a:highlight>
                  <a:srgbClr val="FCE5CD"/>
                </a:highlight>
                <a:latin typeface="Average"/>
                <a:ea typeface="Average"/>
                <a:cs typeface="Average"/>
                <a:sym typeface="Average"/>
              </a:rPr>
              <a:t>Used the head() function to </a:t>
            </a:r>
            <a:r>
              <a:rPr lang="en" sz="900">
                <a:solidFill>
                  <a:srgbClr val="B45F06"/>
                </a:solidFill>
                <a:highlight>
                  <a:srgbClr val="FCE5CD"/>
                </a:highlight>
                <a:latin typeface="Average"/>
                <a:ea typeface="Average"/>
                <a:cs typeface="Average"/>
                <a:sym typeface="Average"/>
              </a:rPr>
              <a:t>display</a:t>
            </a:r>
            <a:r>
              <a:rPr lang="en" sz="900">
                <a:solidFill>
                  <a:srgbClr val="B45F06"/>
                </a:solidFill>
                <a:highlight>
                  <a:srgbClr val="FCE5CD"/>
                </a:highlight>
                <a:latin typeface="Average"/>
                <a:ea typeface="Average"/>
                <a:cs typeface="Average"/>
                <a:sym typeface="Average"/>
              </a:rPr>
              <a:t> the rows</a:t>
            </a:r>
            <a:endParaRPr sz="900">
              <a:solidFill>
                <a:srgbClr val="B45F06"/>
              </a:solidFill>
              <a:highlight>
                <a:srgbClr val="FCE5CD"/>
              </a:highlight>
              <a:latin typeface="Average"/>
              <a:ea typeface="Average"/>
              <a:cs typeface="Average"/>
              <a:sym typeface="Average"/>
            </a:endParaRPr>
          </a:p>
        </p:txBody>
      </p:sp>
      <p:pic>
        <p:nvPicPr>
          <p:cNvPr id="175" name="Google Shape;175;p21"/>
          <p:cNvPicPr preferRelativeResize="0"/>
          <p:nvPr/>
        </p:nvPicPr>
        <p:blipFill>
          <a:blip r:embed="rId4">
            <a:alphaModFix/>
          </a:blip>
          <a:stretch>
            <a:fillRect/>
          </a:stretch>
        </p:blipFill>
        <p:spPr>
          <a:xfrm>
            <a:off x="152400" y="3139568"/>
            <a:ext cx="8839204" cy="802779"/>
          </a:xfrm>
          <a:prstGeom prst="rect">
            <a:avLst/>
          </a:prstGeom>
          <a:noFill/>
          <a:ln>
            <a:noFill/>
          </a:ln>
        </p:spPr>
      </p:pic>
      <p:pic>
        <p:nvPicPr>
          <p:cNvPr id="176" name="Google Shape;176;p21"/>
          <p:cNvPicPr preferRelativeResize="0"/>
          <p:nvPr/>
        </p:nvPicPr>
        <p:blipFill>
          <a:blip r:embed="rId5">
            <a:alphaModFix/>
          </a:blip>
          <a:stretch>
            <a:fillRect/>
          </a:stretch>
        </p:blipFill>
        <p:spPr>
          <a:xfrm>
            <a:off x="152400" y="4094748"/>
            <a:ext cx="8839204" cy="82435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